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6858000" cx="12192000"/>
  <p:notesSz cx="12192000" cy="6858000"/>
  <p:embeddedFontLst>
    <p:embeddedFont>
      <p:font typeface="Geo"/>
      <p:regular r:id="rId55"/>
      <p: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312">
          <p15:clr>
            <a:srgbClr val="A4A3A4"/>
          </p15:clr>
        </p15:guide>
        <p15:guide id="2" pos="4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92AB28-EAE7-40F7-B7D0-7D8F9D23ED44}">
  <a:tblStyle styleId="{DB92AB28-EAE7-40F7-B7D0-7D8F9D23ED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312" orient="horz"/>
        <p:guide pos="4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Geo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Ge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 txBox="1"/>
          <p:nvPr>
            <p:ph idx="1" type="body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Сегодня мы с вами переходим на новый уровень. Как многие слышали скала это в основе своей функциональный язык программирования. И на этой лекции мы разберемся, что же такое функциональное программирование на базовом уровне, какие идеи оно в себе несет, да и вообще зачем оно нам нужно. </a:t>
            </a:r>
            <a:endParaRPr/>
          </a:p>
        </p:txBody>
      </p:sp>
      <p:sp>
        <p:nvSpPr>
          <p:cNvPr id="33" name="Google Shape;33;p1:notes"/>
          <p:cNvSpPr/>
          <p:nvPr>
            <p:ph idx="2" type="sldImg"/>
          </p:nvPr>
        </p:nvSpPr>
        <p:spPr>
          <a:xfrm>
            <a:off x="4038600" y="857250"/>
            <a:ext cx="4114800" cy="231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d3625b366_3_10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7d3625b366_3_10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7d3625b366_3_10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d3625b366_3_10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7d3625b366_3_10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7d3625b366_3_107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d3625b366_3_11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d3625b366_3_11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d3625b366_3_116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2eb33c2cb_0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2eb33c2cb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Смотрим код</a:t>
            </a:r>
            <a:endParaRPr/>
          </a:p>
        </p:txBody>
      </p:sp>
      <p:sp>
        <p:nvSpPr>
          <p:cNvPr id="153" name="Google Shape;153;g282eb33c2cb_0_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6292f3d30_0_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6292f3d30_0_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86292f3d30_0_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6292f3d30_0_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86292f3d30_0_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86292f3d30_0_9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6292f3d30_0_2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6292f3d30_0_2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86292f3d30_0_21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6292f3d30_0_2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6292f3d30_0_2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86292f3d30_0_28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6292f3d30_0_3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6292f3d30_0_3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86292f3d30_0_34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86292f3d30_0_4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86292f3d30_0_4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86292f3d30_0_43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7d3625b366_2_1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g27d3625b366_2_1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По своей сути программа - набор последовательных инструкций, которые вычислительной системе нужно выполнить. Такой подход к написанию называется императивным и является базой для многих других парадигм, в том числе и ООП.</a:t>
            </a:r>
            <a:endParaRPr/>
          </a:p>
        </p:txBody>
      </p:sp>
      <p:sp>
        <p:nvSpPr>
          <p:cNvPr id="42" name="Google Shape;42;g27d3625b366_2_11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6292f3d30_0_5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6292f3d30_0_5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86292f3d30_0_5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d3625b366_3_13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d3625b366_3_13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Функциональное программирование - реализация декларативного</a:t>
            </a:r>
            <a:endParaRPr/>
          </a:p>
        </p:txBody>
      </p:sp>
      <p:sp>
        <p:nvSpPr>
          <p:cNvPr id="226" name="Google Shape;226;g27d3625b366_3_13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d3625b366_3_13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d3625b366_3_13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7d3625b366_3_138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d3625b366_3_154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d3625b366_3_154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вспомним, что такое функция в математическом смысле.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Ответ: соответствие между двумя множествами, при котором каждому элементу одного множества соответствует единственный элемент другого множества</a:t>
            </a:r>
            <a:endParaRPr/>
          </a:p>
        </p:txBody>
      </p:sp>
      <p:sp>
        <p:nvSpPr>
          <p:cNvPr id="242" name="Google Shape;242;g27d3625b366_3_154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d3625b366_3_14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d3625b366_3_14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7d3625b366_3_149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d3625b366_3_16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7d3625b366_3_16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27d3625b366_3_166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7d3625b366_3_17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7d3625b366_3_17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Но как приблизить реальный мир к нашему реальному? Есть правила</a:t>
            </a:r>
            <a:endParaRPr/>
          </a:p>
        </p:txBody>
      </p:sp>
      <p:sp>
        <p:nvSpPr>
          <p:cNvPr id="266" name="Google Shape;266;g27d3625b366_3_173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d3625b366_3_18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d3625b366_3_18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 еще немного о рекурсиях.</a:t>
            </a:r>
            <a:endParaRPr/>
          </a:p>
        </p:txBody>
      </p:sp>
      <p:sp>
        <p:nvSpPr>
          <p:cNvPr id="276" name="Google Shape;276;g27d3625b366_3_181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7d3625b366_3_19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7d3625b366_3_19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27d3625b366_3_195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7d3625b366_3_21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7d3625b366_3_21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7d3625b366_3_212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7d3625b366_3_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27d3625b366_3_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Программа в императивном стиле принципиально мало чем отличается от машинного кода. Получается, что разработчик должен подстраивать свое мышление под архитектуру ЭВМ.</a:t>
            </a:r>
            <a:endParaRPr/>
          </a:p>
        </p:txBody>
      </p:sp>
      <p:sp>
        <p:nvSpPr>
          <p:cNvPr id="51" name="Google Shape;51;g27d3625b366_3_3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d3625b366_3_27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7d3625b366_3_27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27d3625b366_3_275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d3625b366_3_23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d3625b366_3_23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7d3625b366_3_239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d3625b366_3_25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d3625b366_3_25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Давайте попробуем привести примеры побочных эффектов </a:t>
            </a:r>
            <a:endParaRPr/>
          </a:p>
        </p:txBody>
      </p:sp>
      <p:sp>
        <p:nvSpPr>
          <p:cNvPr id="322" name="Google Shape;322;g27d3625b366_3_252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d3625b366_3_259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7d3625b366_3_259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27d3625b366_3_259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d3625b366_3_26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7d3625b366_3_26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7d3625b366_3_267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86292f3d30_0_6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86292f3d30_0_6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286292f3d30_0_68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86292f3d30_0_6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86292f3d30_0_6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86292f3d30_0_62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86292f3d30_0_7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86292f3d30_0_7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Почему так может произойти?</a:t>
            </a:r>
            <a:endParaRPr/>
          </a:p>
        </p:txBody>
      </p:sp>
      <p:sp>
        <p:nvSpPr>
          <p:cNvPr id="362" name="Google Shape;362;g286292f3d30_0_75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86292f3d30_0_108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86292f3d30_0_108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Тип Null является обобщением для всех ссылочных типов. Поэтому компилятор пропускает функцию, которая возвращает не только ожидаемый объект, но и null</a:t>
            </a:r>
            <a:endParaRPr/>
          </a:p>
        </p:txBody>
      </p:sp>
      <p:sp>
        <p:nvSpPr>
          <p:cNvPr id="369" name="Google Shape;369;g286292f3d30_0_108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6292f3d30_0_8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86292f3d30_0_8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86292f3d30_0_83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d3625b366_3_2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d3625b366_3_2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g27d3625b366_3_21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86292f3d30_0_9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86292f3d30_0_9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86292f3d30_0_92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86292f3d30_0_10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86292f3d30_0_10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86292f3d30_0_10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6292f3d30_0_120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86292f3d30_0_120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86292f3d30_0_120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86292f3d30_0_126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86292f3d30_0_126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86292f3d30_0_126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86292f3d30_0_13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86292f3d30_0_13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86292f3d30_0_132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d3625b366_3_28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d3625b366_3_28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7d3625b366_3_281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d3625b366_3_292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7d3625b366_3_292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2" name="Google Shape;432;g27d3625b366_3_292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88bc1b7eb6_0_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88bc1b7eb6_0_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По своей сути декларативный и функциональные парадигмы программирования - это еще один уровень абстракции.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Их первоочередная задача, так же как и у любой другой абстракции снять часть обязанностей с разработчика. Задаче по переводу кода из фп стиля в императивном лежит на компиляторе языка, где имеется возможность накрутить большое количество оптимизаций и ухищрений.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100">
                <a:latin typeface="Arial"/>
                <a:ea typeface="Arial"/>
                <a:cs typeface="Arial"/>
                <a:sym typeface="Arial"/>
              </a:rPr>
              <a:t>Математическая основа всего этого безобразия дает максимально строгие и однозначные правила. Это позволяет строить более сложные и комплексные системы, которые получаются надежнее, чем в императивном стиле.</a:t>
            </a:r>
            <a:endParaRPr/>
          </a:p>
        </p:txBody>
      </p:sp>
      <p:sp>
        <p:nvSpPr>
          <p:cNvPr id="439" name="Google Shape;439;g288bc1b7eb6_0_1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7d3625b366_3_30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7d3625b366_3_30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27d3625b366_3_303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7d3625b366_3_3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7d3625b366_3_3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27d3625b366_3_33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d3625b366_3_41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7d3625b366_3_41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Инструкция для повара</a:t>
            </a:r>
            <a:endParaRPr/>
          </a:p>
        </p:txBody>
      </p:sp>
      <p:sp>
        <p:nvSpPr>
          <p:cNvPr id="76" name="Google Shape;76;g27d3625b366_3_41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d3625b366_3_63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d3625b366_3_63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27d3625b366_3_63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7d3625b366_3_55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7d3625b366_3_55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7d3625b366_3_55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d3625b366_3_87:notes"/>
          <p:cNvSpPr/>
          <p:nvPr>
            <p:ph idx="2" type="sldImg"/>
          </p:nvPr>
        </p:nvSpPr>
        <p:spPr>
          <a:xfrm>
            <a:off x="4038600" y="857250"/>
            <a:ext cx="4114800" cy="231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d3625b366_3_87:notes"/>
          <p:cNvSpPr txBox="1"/>
          <p:nvPr>
            <p:ph idx="1" type="body"/>
          </p:nvPr>
        </p:nvSpPr>
        <p:spPr>
          <a:xfrm>
            <a:off x="1219200" y="3300413"/>
            <a:ext cx="9753600" cy="27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7d3625b366_3_87:notes"/>
          <p:cNvSpPr txBox="1"/>
          <p:nvPr>
            <p:ph idx="12" type="sldNum"/>
          </p:nvPr>
        </p:nvSpPr>
        <p:spPr>
          <a:xfrm>
            <a:off x="6905625" y="6513513"/>
            <a:ext cx="5283300" cy="34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устой слайд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Пустой слайд">
  <p:cSld name="8_Пусто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Пустой слайд">
  <p:cSld name="6_Пусто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800">
              <a:latin typeface="Geo"/>
              <a:ea typeface="Geo"/>
              <a:cs typeface="Geo"/>
              <a:sym typeface="Ge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Пустой слайд">
  <p:cSld name="7_Пусто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устой слайд">
  <p:cSld name="3_Пусто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устой слайд">
  <p:cSld name="1_Пусто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5_Пусто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Пустой слайд">
  <p:cSld name="4_Пусто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Geo"/>
                <a:ea typeface="Geo"/>
                <a:cs typeface="Geo"/>
                <a:sym typeface="Geo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Geo"/>
                <a:ea typeface="Geo"/>
                <a:cs typeface="Geo"/>
                <a:sym typeface="Geo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Geo"/>
                <a:ea typeface="Geo"/>
                <a:cs typeface="Geo"/>
                <a:sym typeface="Geo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Geo"/>
                <a:ea typeface="Geo"/>
                <a:cs typeface="Geo"/>
                <a:sym typeface="Geo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Geo"/>
                <a:ea typeface="Geo"/>
                <a:cs typeface="Geo"/>
                <a:sym typeface="Geo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Geo"/>
                <a:ea typeface="Geo"/>
                <a:cs typeface="Geo"/>
                <a:sym typeface="Geo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Geo"/>
                <a:ea typeface="Geo"/>
                <a:cs typeface="Geo"/>
                <a:sym typeface="Geo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Geo"/>
                <a:ea typeface="Geo"/>
                <a:cs typeface="Geo"/>
                <a:sym typeface="Geo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  <a:latin typeface="Geo"/>
                <a:ea typeface="Geo"/>
                <a:cs typeface="Geo"/>
                <a:sym typeface="Ge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32">
          <p15:clr>
            <a:srgbClr val="F26B43"/>
          </p15:clr>
        </p15:guide>
        <p15:guide id="2" pos="60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/>
          <p:nvPr/>
        </p:nvSpPr>
        <p:spPr>
          <a:xfrm>
            <a:off x="772350" y="2264075"/>
            <a:ext cx="108060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ru-RU" sz="5400">
                <a:solidFill>
                  <a:schemeClr val="lt1"/>
                </a:solidFill>
              </a:rPr>
              <a:t>Функциональное программирование. Концепция</a:t>
            </a:r>
            <a:endParaRPr b="1" i="0" sz="5400" u="none" cap="none" strike="noStrike">
              <a:solidFill>
                <a:schemeClr val="lt1"/>
              </a:solidFill>
            </a:endParaRPr>
          </a:p>
        </p:txBody>
      </p:sp>
      <p:sp>
        <p:nvSpPr>
          <p:cNvPr id="36" name="Google Shape;36;p12"/>
          <p:cNvSpPr txBox="1"/>
          <p:nvPr/>
        </p:nvSpPr>
        <p:spPr>
          <a:xfrm>
            <a:off x="1191175" y="4691042"/>
            <a:ext cx="721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rPr>
              <a:t>Ивашкин Роман</a:t>
            </a:r>
            <a:endParaRPr b="0" i="0" sz="2400" u="none" cap="none" strike="noStrike">
              <a:solidFill>
                <a:schemeClr val="lt1"/>
              </a:solidFill>
              <a:latin typeface="Geo"/>
              <a:ea typeface="Geo"/>
              <a:cs typeface="Geo"/>
              <a:sym typeface="Geo"/>
            </a:endParaRPr>
          </a:p>
        </p:txBody>
      </p:sp>
      <p:sp>
        <p:nvSpPr>
          <p:cNvPr id="37" name="Google Shape;37;p12"/>
          <p:cNvSpPr txBox="1"/>
          <p:nvPr/>
        </p:nvSpPr>
        <p:spPr>
          <a:xfrm>
            <a:off x="1191175" y="4173779"/>
            <a:ext cx="72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Scala разработчик Naumen</a:t>
            </a:r>
            <a:endParaRPr/>
          </a:p>
        </p:txBody>
      </p:sp>
      <p:pic>
        <p:nvPicPr>
          <p:cNvPr id="38" name="Google Shape;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7400" y="698178"/>
            <a:ext cx="1900953" cy="216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888" y="685800"/>
            <a:ext cx="7266224" cy="52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1401500" y="685800"/>
            <a:ext cx="984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</a:rPr>
              <a:t>Задача: </a:t>
            </a:r>
            <a:r>
              <a:rPr lang="ru-RU" sz="3200">
                <a:solidFill>
                  <a:schemeClr val="dk1"/>
                </a:solidFill>
              </a:rPr>
              <a:t>умножьте</a:t>
            </a:r>
            <a:r>
              <a:rPr lang="ru-RU" sz="3200">
                <a:solidFill>
                  <a:schemeClr val="dk1"/>
                </a:solidFill>
              </a:rPr>
              <a:t> </a:t>
            </a:r>
            <a:r>
              <a:rPr lang="ru-RU" sz="3200">
                <a:solidFill>
                  <a:schemeClr val="dk1"/>
                </a:solidFill>
              </a:rPr>
              <a:t>каждое</a:t>
            </a:r>
            <a:r>
              <a:rPr lang="ru-RU" sz="3200">
                <a:solidFill>
                  <a:schemeClr val="dk1"/>
                </a:solidFill>
              </a:rPr>
              <a:t> число из списка на 2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3560750" y="1937725"/>
            <a:ext cx="5316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/>
              <a:t>1  3  5  8  9  12</a:t>
            </a:r>
            <a:endParaRPr sz="6000"/>
          </a:p>
        </p:txBody>
      </p:sp>
      <p:sp>
        <p:nvSpPr>
          <p:cNvPr id="138" name="Google Shape;138;p22"/>
          <p:cNvSpPr txBox="1"/>
          <p:nvPr/>
        </p:nvSpPr>
        <p:spPr>
          <a:xfrm>
            <a:off x="3080975" y="3908450"/>
            <a:ext cx="6755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/>
              <a:t>2</a:t>
            </a:r>
            <a:r>
              <a:rPr lang="ru-RU" sz="6000"/>
              <a:t>  6  10  16  18  24</a:t>
            </a:r>
            <a:endParaRPr sz="6000"/>
          </a:p>
        </p:txBody>
      </p:sp>
      <p:sp>
        <p:nvSpPr>
          <p:cNvPr id="139" name="Google Shape;139;p22"/>
          <p:cNvSpPr/>
          <p:nvPr/>
        </p:nvSpPr>
        <p:spPr>
          <a:xfrm>
            <a:off x="5783525" y="3045925"/>
            <a:ext cx="710100" cy="80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725" y="1096125"/>
            <a:ext cx="5986175" cy="21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25" y="4235225"/>
            <a:ext cx="5406850" cy="11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7698900" y="1270700"/>
            <a:ext cx="3410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/>
              <a:t>Расписываем отдельные команды для вычислительной машины</a:t>
            </a:r>
            <a:endParaRPr sz="1700"/>
          </a:p>
        </p:txBody>
      </p:sp>
      <p:sp>
        <p:nvSpPr>
          <p:cNvPr id="149" name="Google Shape;149;p23"/>
          <p:cNvSpPr txBox="1"/>
          <p:nvPr/>
        </p:nvSpPr>
        <p:spPr>
          <a:xfrm>
            <a:off x="7596125" y="4235225"/>
            <a:ext cx="341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/>
              <a:t>Ставим задачу, как она бы звучала в реальном мире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626075" y="1702175"/>
            <a:ext cx="53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Инструкция</a:t>
            </a:r>
            <a:endParaRPr sz="2000"/>
          </a:p>
        </p:txBody>
      </p:sp>
      <p:sp>
        <p:nvSpPr>
          <p:cNvPr id="157" name="Google Shape;157;p24"/>
          <p:cNvSpPr txBox="1"/>
          <p:nvPr/>
        </p:nvSpPr>
        <p:spPr>
          <a:xfrm>
            <a:off x="629750" y="2474700"/>
            <a:ext cx="5381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Подготовить ингредиенты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Разогреть печь до 178 градусов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Каждый ингредиент по очереди замешать в миску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Положить миску со смесью в печь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Оставить печь выпекаться на 30 минут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Достать хлеб из печки</a:t>
            </a:r>
            <a:endParaRPr sz="1600"/>
          </a:p>
        </p:txBody>
      </p:sp>
      <p:sp>
        <p:nvSpPr>
          <p:cNvPr id="158" name="Google Shape;158;p24"/>
          <p:cNvSpPr txBox="1"/>
          <p:nvPr/>
        </p:nvSpPr>
        <p:spPr>
          <a:xfrm>
            <a:off x="6530975" y="1550975"/>
            <a:ext cx="53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6579500" y="1702175"/>
            <a:ext cx="453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Спецификация</a:t>
            </a:r>
            <a:endParaRPr sz="2000"/>
          </a:p>
        </p:txBody>
      </p:sp>
      <p:sp>
        <p:nvSpPr>
          <p:cNvPr id="160" name="Google Shape;160;p24"/>
          <p:cNvSpPr txBox="1"/>
          <p:nvPr/>
        </p:nvSpPr>
        <p:spPr>
          <a:xfrm>
            <a:off x="6353450" y="2325050"/>
            <a:ext cx="49893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Хлеб</a:t>
            </a:r>
            <a:r>
              <a:rPr lang="ru-RU" sz="1600">
                <a:solidFill>
                  <a:schemeClr val="dk1"/>
                </a:solidFill>
              </a:rPr>
              <a:t> - продукт, получаемый из печи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Печь с готовым хлебом</a:t>
            </a:r>
            <a:r>
              <a:rPr lang="ru-RU" sz="1600">
                <a:solidFill>
                  <a:schemeClr val="dk1"/>
                </a:solidFill>
              </a:rPr>
              <a:t> - печь, в которой лежит чаша с ингредиентами, разогретая до 178 градусов, а потом работающая в течении 30 минут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Чаша с ингредиентами</a:t>
            </a:r>
            <a:r>
              <a:rPr lang="ru-RU" sz="1600">
                <a:solidFill>
                  <a:schemeClr val="dk1"/>
                </a:solidFill>
              </a:rPr>
              <a:t> - пустая чаша, в которую вмешали необходимые ингредиенты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61" name="Google Shape;161;p24"/>
          <p:cNvCxnSpPr/>
          <p:nvPr/>
        </p:nvCxnSpPr>
        <p:spPr>
          <a:xfrm>
            <a:off x="6269375" y="1466900"/>
            <a:ext cx="0" cy="438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4"/>
          <p:cNvSpPr txBox="1"/>
          <p:nvPr/>
        </p:nvSpPr>
        <p:spPr>
          <a:xfrm>
            <a:off x="1596800" y="5344400"/>
            <a:ext cx="344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/>
              <a:t>Императивный стиль</a:t>
            </a:r>
            <a:endParaRPr sz="2400"/>
          </a:p>
        </p:txBody>
      </p:sp>
      <p:sp>
        <p:nvSpPr>
          <p:cNvPr id="163" name="Google Shape;163;p24"/>
          <p:cNvSpPr txBox="1"/>
          <p:nvPr/>
        </p:nvSpPr>
        <p:spPr>
          <a:xfrm>
            <a:off x="7443050" y="5344400"/>
            <a:ext cx="344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/>
              <a:t>Декларативный стиль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0" name="Google Shape;170;p25"/>
          <p:cNvSpPr txBox="1"/>
          <p:nvPr/>
        </p:nvSpPr>
        <p:spPr>
          <a:xfrm>
            <a:off x="626075" y="1702175"/>
            <a:ext cx="53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Инструкция</a:t>
            </a:r>
            <a:endParaRPr sz="2000"/>
          </a:p>
        </p:txBody>
      </p:sp>
      <p:sp>
        <p:nvSpPr>
          <p:cNvPr id="171" name="Google Shape;171;p25"/>
          <p:cNvSpPr txBox="1"/>
          <p:nvPr/>
        </p:nvSpPr>
        <p:spPr>
          <a:xfrm>
            <a:off x="629750" y="2474700"/>
            <a:ext cx="5381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Подготовить ингредиенты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Разогреть печь до 178 градусов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Каждый ингредиент по очереди замешать в миску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Положить миску со смесью в печь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Оставить печь выпекаться на 30 минут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Достать хлеб из печки</a:t>
            </a:r>
            <a:endParaRPr sz="1600"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1050" y="546524"/>
            <a:ext cx="5059824" cy="57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6530975" y="1550975"/>
            <a:ext cx="53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/>
        </p:nvSpPr>
        <p:spPr>
          <a:xfrm>
            <a:off x="6579500" y="1702175"/>
            <a:ext cx="453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200" y="1496750"/>
            <a:ext cx="6311900" cy="90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6200" y="2921126"/>
            <a:ext cx="9328750" cy="18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300" y="2261000"/>
            <a:ext cx="9735400" cy="184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350" y="312735"/>
            <a:ext cx="8051050" cy="6152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3" name="Google Shape;203;p29"/>
          <p:cNvSpPr txBox="1"/>
          <p:nvPr/>
        </p:nvSpPr>
        <p:spPr>
          <a:xfrm>
            <a:off x="491850" y="1735200"/>
            <a:ext cx="53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540375" y="1886400"/>
            <a:ext cx="453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Спецификация</a:t>
            </a:r>
            <a:endParaRPr sz="2000"/>
          </a:p>
        </p:txBody>
      </p:sp>
      <p:sp>
        <p:nvSpPr>
          <p:cNvPr id="205" name="Google Shape;205;p29"/>
          <p:cNvSpPr txBox="1"/>
          <p:nvPr/>
        </p:nvSpPr>
        <p:spPr>
          <a:xfrm>
            <a:off x="314325" y="2509275"/>
            <a:ext cx="49893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Хлеб</a:t>
            </a:r>
            <a:r>
              <a:rPr lang="ru-RU" sz="1600">
                <a:solidFill>
                  <a:schemeClr val="dk1"/>
                </a:solidFill>
              </a:rPr>
              <a:t> - продукт, получаемый из печи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Печь с готовым хлебом</a:t>
            </a:r>
            <a:r>
              <a:rPr lang="ru-RU" sz="1600">
                <a:solidFill>
                  <a:schemeClr val="dk1"/>
                </a:solidFill>
              </a:rPr>
              <a:t> - печь, в которой лежит чаша с ингредиентами, разогретая до 178 градусов, а потом работающая в течении 30 минут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Чаша с ингредиентами</a:t>
            </a:r>
            <a:r>
              <a:rPr lang="ru-RU" sz="1600">
                <a:solidFill>
                  <a:schemeClr val="dk1"/>
                </a:solidFill>
              </a:rPr>
              <a:t> - пустая чаша, в которую вмешали необходимые ингредиенты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375" y="934325"/>
            <a:ext cx="6528625" cy="498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688" y="2499525"/>
            <a:ext cx="10236626" cy="1044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/>
        </p:nvSpPr>
        <p:spPr>
          <a:xfrm>
            <a:off x="841800" y="4719000"/>
            <a:ext cx="6343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999999"/>
                </a:solidFill>
              </a:rPr>
              <a:t>Еще больше похоже на человеческую речь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5" name="Google Shape;45;p13"/>
          <p:cNvSpPr txBox="1"/>
          <p:nvPr/>
        </p:nvSpPr>
        <p:spPr>
          <a:xfrm>
            <a:off x="850200" y="626025"/>
            <a:ext cx="832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999999"/>
                </a:solidFill>
              </a:rPr>
              <a:t>Императивный стиль программирования</a:t>
            </a:r>
            <a:endParaRPr sz="3200">
              <a:solidFill>
                <a:srgbClr val="999999"/>
              </a:solidFill>
            </a:endParaRPr>
          </a:p>
        </p:txBody>
      </p:sp>
      <p:pic>
        <p:nvPicPr>
          <p:cNvPr id="46" name="Google Shape;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372583">
            <a:off x="5275599" y="2377657"/>
            <a:ext cx="7151199" cy="71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/>
        </p:nvSpPr>
        <p:spPr>
          <a:xfrm>
            <a:off x="3869100" y="1615100"/>
            <a:ext cx="44538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public static int binarySearch(int[] arr, int key)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int low = 0;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int high = arr.length - 1;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while (low &lt;= high)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int mid = low + (high - low) / 2;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if (arr[mid] &lt; key)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    low = mid + 1;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else if (arr[mid] &gt; key)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    high = mid - 1;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else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    return mid; // element found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}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return -1; // element not found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    }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275" y="1442100"/>
            <a:ext cx="6353676" cy="3572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b="0" l="0" r="8966" t="0"/>
          <a:stretch/>
        </p:blipFill>
        <p:spPr>
          <a:xfrm>
            <a:off x="685800" y="586050"/>
            <a:ext cx="4833576" cy="58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675" y="855751"/>
            <a:ext cx="10516650" cy="460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/>
          <p:nvPr/>
        </p:nvSpPr>
        <p:spPr>
          <a:xfrm>
            <a:off x="766150" y="2036850"/>
            <a:ext cx="7334400" cy="212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2"/>
          <p:cNvSpPr txBox="1"/>
          <p:nvPr/>
        </p:nvSpPr>
        <p:spPr>
          <a:xfrm>
            <a:off x="1009100" y="1812625"/>
            <a:ext cx="53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Императивные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38" name="Google Shape;238;p33"/>
          <p:cNvSpPr txBox="1"/>
          <p:nvPr/>
        </p:nvSpPr>
        <p:spPr>
          <a:xfrm>
            <a:off x="1081525" y="3699950"/>
            <a:ext cx="8278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6000">
                <a:solidFill>
                  <a:schemeClr val="lt1"/>
                </a:solidFill>
              </a:rPr>
              <a:t>Функции - </a:t>
            </a:r>
            <a:endParaRPr b="1" sz="6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6000">
                <a:solidFill>
                  <a:schemeClr val="lt1"/>
                </a:solidFill>
              </a:rPr>
              <a:t>альфа и омега</a:t>
            </a:r>
            <a:endParaRPr b="1"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5" name="Google Shape;245;p34"/>
          <p:cNvSpPr txBox="1"/>
          <p:nvPr/>
        </p:nvSpPr>
        <p:spPr>
          <a:xfrm>
            <a:off x="1270200" y="2046200"/>
            <a:ext cx="9651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chemeClr val="dk1"/>
                </a:solidFill>
              </a:rPr>
              <a:t>Функциональное программирование</a:t>
            </a:r>
            <a:r>
              <a:rPr lang="ru-RU" sz="2500">
                <a:solidFill>
                  <a:schemeClr val="dk1"/>
                </a:solidFill>
              </a:rPr>
              <a:t> —  парадигма программирования, в которой процесс вычисления трактуется как вычисление значений функций в математическом понимании последних (в отличие от функций как подпрограмм в процедурном программировании).</a:t>
            </a:r>
            <a:endParaRPr sz="2500"/>
          </a:p>
        </p:txBody>
      </p:sp>
      <p:sp>
        <p:nvSpPr>
          <p:cNvPr id="246" name="Google Shape;246;p34"/>
          <p:cNvSpPr txBox="1"/>
          <p:nvPr/>
        </p:nvSpPr>
        <p:spPr>
          <a:xfrm>
            <a:off x="8778250" y="3943400"/>
            <a:ext cx="133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/>
              <a:t>©Wiki</a:t>
            </a:r>
            <a:endParaRPr sz="2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3" name="Google Shape;253;p35"/>
          <p:cNvSpPr txBox="1"/>
          <p:nvPr/>
        </p:nvSpPr>
        <p:spPr>
          <a:xfrm>
            <a:off x="994200" y="593625"/>
            <a:ext cx="102036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</a:rPr>
              <a:t>Функцией (в математике)</a:t>
            </a:r>
            <a:r>
              <a:rPr lang="ru-RU" sz="2400">
                <a:solidFill>
                  <a:schemeClr val="dk1"/>
                </a:solidFill>
              </a:rPr>
              <a:t> называется соответствие между двумя множествами, при котором каждому элементу одного множества соответствует единственный элемент другого множества</a:t>
            </a:r>
            <a:endParaRPr sz="2400"/>
          </a:p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0" t="20127"/>
          <a:stretch/>
        </p:blipFill>
        <p:spPr>
          <a:xfrm>
            <a:off x="3797213" y="2303725"/>
            <a:ext cx="4597575" cy="417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1" name="Google Shape;261;p36"/>
          <p:cNvSpPr txBox="1"/>
          <p:nvPr/>
        </p:nvSpPr>
        <p:spPr>
          <a:xfrm>
            <a:off x="1401500" y="685800"/>
            <a:ext cx="791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999999"/>
                </a:solidFill>
              </a:rPr>
              <a:t>Свойства функций в ФП из математики</a:t>
            </a:r>
            <a:endParaRPr sz="3200">
              <a:solidFill>
                <a:srgbClr val="999999"/>
              </a:solidFill>
            </a:endParaRPr>
          </a:p>
        </p:txBody>
      </p:sp>
      <p:sp>
        <p:nvSpPr>
          <p:cNvPr id="262" name="Google Shape;262;p36"/>
          <p:cNvSpPr txBox="1"/>
          <p:nvPr/>
        </p:nvSpPr>
        <p:spPr>
          <a:xfrm>
            <a:off x="2139150" y="2074200"/>
            <a:ext cx="79137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ru-RU" sz="2200">
                <a:solidFill>
                  <a:schemeClr val="dk1"/>
                </a:solidFill>
              </a:rPr>
              <a:t>Чистые функции</a:t>
            </a:r>
            <a:r>
              <a:rPr lang="ru-RU" sz="2200">
                <a:solidFill>
                  <a:schemeClr val="dk1"/>
                </a:solidFill>
              </a:rPr>
              <a:t> - результат зависит только от аргументов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ru-RU" sz="2200">
                <a:solidFill>
                  <a:schemeClr val="dk1"/>
                </a:solidFill>
              </a:rPr>
              <a:t>Функции высшего порядка</a:t>
            </a:r>
            <a:r>
              <a:rPr lang="ru-RU" sz="2200">
                <a:solidFill>
                  <a:schemeClr val="dk1"/>
                </a:solidFill>
              </a:rPr>
              <a:t> - может быть аргументом другой функции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ru-RU" sz="2200">
                <a:solidFill>
                  <a:schemeClr val="dk1"/>
                </a:solidFill>
              </a:rPr>
              <a:t>Дискретность </a:t>
            </a:r>
            <a:r>
              <a:rPr lang="ru-RU" sz="2200">
                <a:solidFill>
                  <a:schemeClr val="dk1"/>
                </a:solidFill>
              </a:rPr>
              <a:t>- результат одной функции не зависит от работы другой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b="1" lang="ru-RU" sz="2200">
                <a:solidFill>
                  <a:schemeClr val="dk1"/>
                </a:solidFill>
              </a:rPr>
              <a:t>Композиция</a:t>
            </a:r>
            <a:endParaRPr sz="25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69" name="Google Shape;269;p37"/>
          <p:cNvSpPr txBox="1"/>
          <p:nvPr/>
        </p:nvSpPr>
        <p:spPr>
          <a:xfrm>
            <a:off x="831550" y="2227325"/>
            <a:ext cx="4321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chemeClr val="dk1"/>
                </a:solidFill>
              </a:rPr>
              <a:t>Композиция функций</a:t>
            </a:r>
            <a:endParaRPr sz="3200">
              <a:solidFill>
                <a:schemeClr val="dk1"/>
              </a:solidFill>
            </a:endParaRPr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375" y="526575"/>
            <a:ext cx="4687450" cy="56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7"/>
          <p:cNvSpPr txBox="1"/>
          <p:nvPr/>
        </p:nvSpPr>
        <p:spPr>
          <a:xfrm>
            <a:off x="376300" y="3845950"/>
            <a:ext cx="5232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Идеальная программа в функциональном стиле - </a:t>
            </a:r>
            <a:r>
              <a:rPr b="1" lang="ru-RU" sz="1800">
                <a:solidFill>
                  <a:schemeClr val="dk1"/>
                </a:solidFill>
              </a:rPr>
              <a:t>композиция функций</a:t>
            </a:r>
            <a:endParaRPr b="1" sz="2100"/>
          </a:p>
        </p:txBody>
      </p:sp>
      <p:sp>
        <p:nvSpPr>
          <p:cNvPr id="272" name="Google Shape;272;p37"/>
          <p:cNvSpPr txBox="1"/>
          <p:nvPr/>
        </p:nvSpPr>
        <p:spPr>
          <a:xfrm>
            <a:off x="1908550" y="2904425"/>
            <a:ext cx="216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f(g(x)) = (g ဝ f)(x) 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1364125" y="573700"/>
            <a:ext cx="875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999999"/>
                </a:solidFill>
              </a:rPr>
              <a:t>Основные правила функционального программирования, которые приближают его к математической основе</a:t>
            </a:r>
            <a:endParaRPr sz="2800">
              <a:solidFill>
                <a:srgbClr val="999999"/>
              </a:solidFill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2060125" y="2475975"/>
            <a:ext cx="73626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Константы, вместо переменных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Только неизменяемые объекты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Результат функции зависит только от своих аргументов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Отсутствует любое (неконтролируемое) взаимодействие с внешним миром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Никаких циклов - вместо них рекурсии</a:t>
            </a:r>
            <a:endParaRPr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7" name="Google Shape;287;p39"/>
          <p:cNvSpPr txBox="1"/>
          <p:nvPr/>
        </p:nvSpPr>
        <p:spPr>
          <a:xfrm>
            <a:off x="1364125" y="573700"/>
            <a:ext cx="87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999999"/>
                </a:solidFill>
              </a:rPr>
              <a:t>Еще немного о рекурсиях</a:t>
            </a:r>
            <a:endParaRPr sz="2800">
              <a:solidFill>
                <a:srgbClr val="999999"/>
              </a:solidFill>
            </a:endParaRPr>
          </a:p>
        </p:txBody>
      </p:sp>
      <p:sp>
        <p:nvSpPr>
          <p:cNvPr id="288" name="Google Shape;288;p39"/>
          <p:cNvSpPr txBox="1"/>
          <p:nvPr/>
        </p:nvSpPr>
        <p:spPr>
          <a:xfrm>
            <a:off x="4867850" y="1663100"/>
            <a:ext cx="5381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chemeClr val="dk1"/>
                </a:solidFill>
              </a:rPr>
              <a:t>def factorial(n: Int): Int = {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chemeClr val="dk1"/>
                </a:solidFill>
              </a:rPr>
              <a:t>  	if (n &lt;= 1) 1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chemeClr val="dk1"/>
                </a:solidFill>
              </a:rPr>
              <a:t>  	else n * factorial(n - 1)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</a:rPr>
              <a:t>}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89" name="Google Shape;289;p39"/>
          <p:cNvSpPr txBox="1"/>
          <p:nvPr/>
        </p:nvSpPr>
        <p:spPr>
          <a:xfrm>
            <a:off x="4867850" y="3559800"/>
            <a:ext cx="6418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</a:rPr>
              <a:t>@tailrec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</a:rPr>
              <a:t>def factoriaTail(n: Int, acc: Int = 0): BigInt = {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</a:rPr>
              <a:t>  	if (n &lt;= 1) acc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</a:rPr>
              <a:t>  	else factorialTail(n - 1, n * acc)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</a:rPr>
              <a:t>}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868925" y="2078600"/>
            <a:ext cx="3615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Обыкновенная рекурсивная функция для нахождения факториала</a:t>
            </a:r>
            <a:endParaRPr sz="1800"/>
          </a:p>
        </p:txBody>
      </p:sp>
      <p:sp>
        <p:nvSpPr>
          <p:cNvPr id="291" name="Google Shape;291;p39"/>
          <p:cNvSpPr txBox="1"/>
          <p:nvPr/>
        </p:nvSpPr>
        <p:spPr>
          <a:xfrm>
            <a:off x="868925" y="4375650"/>
            <a:ext cx="361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/>
              <a:t>Функция с хвостовой рекурсией</a:t>
            </a:r>
            <a:endParaRPr sz="1800"/>
          </a:p>
        </p:txBody>
      </p:sp>
      <p:sp>
        <p:nvSpPr>
          <p:cNvPr id="292" name="Google Shape;292;p39"/>
          <p:cNvSpPr txBox="1"/>
          <p:nvPr/>
        </p:nvSpPr>
        <p:spPr>
          <a:xfrm>
            <a:off x="633525" y="4837350"/>
            <a:ext cx="589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-RU"/>
              <a:t>Вызов рекурсивной функции только один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-RU"/>
              <a:t>Вызов функции - последняя операция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9" name="Google Shape;299;p40"/>
          <p:cNvSpPr txBox="1"/>
          <p:nvPr/>
        </p:nvSpPr>
        <p:spPr>
          <a:xfrm>
            <a:off x="1364125" y="573700"/>
            <a:ext cx="8754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999999"/>
                </a:solidFill>
              </a:rPr>
              <a:t>Основные правила функционального программирования, которые приближают его к математической основе</a:t>
            </a:r>
            <a:endParaRPr sz="2800">
              <a:solidFill>
                <a:srgbClr val="999999"/>
              </a:solidFill>
            </a:endParaRPr>
          </a:p>
        </p:txBody>
      </p:sp>
      <p:sp>
        <p:nvSpPr>
          <p:cNvPr id="300" name="Google Shape;300;p40"/>
          <p:cNvSpPr txBox="1"/>
          <p:nvPr/>
        </p:nvSpPr>
        <p:spPr>
          <a:xfrm>
            <a:off x="2060125" y="2475975"/>
            <a:ext cx="73626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Никаких переменных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Только неизменяемые объекты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Результат функции зависит только от своих аргументов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Отсутствует любое (неконтролируемое) взаимодействие с внешним миром</a:t>
            </a:r>
            <a:endParaRPr sz="2400">
              <a:solidFill>
                <a:schemeClr val="dk1"/>
              </a:solidFill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Никаких циклов - вместо них рекурсии</a:t>
            </a:r>
            <a:endParaRPr sz="2400"/>
          </a:p>
        </p:txBody>
      </p:sp>
      <p:sp>
        <p:nvSpPr>
          <p:cNvPr id="301" name="Google Shape;301;p40"/>
          <p:cNvSpPr txBox="1"/>
          <p:nvPr/>
        </p:nvSpPr>
        <p:spPr>
          <a:xfrm>
            <a:off x="8932225" y="4062225"/>
            <a:ext cx="999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/>
              <a:t>?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54" name="Google Shape;54;p14"/>
          <p:cNvSpPr txBox="1"/>
          <p:nvPr/>
        </p:nvSpPr>
        <p:spPr>
          <a:xfrm>
            <a:off x="1094150" y="1073475"/>
            <a:ext cx="44538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public static int binarySearch(int[] arr, int key)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int low = 0;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int high = arr.length - 1;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while (low &lt;= high) {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int mid = low + (high - low) / 2;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if (arr[mid] &lt; key)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    low = mid + 1;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else if (arr[mid] &gt; key)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    high = mid - 1;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else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        return mid; // element found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}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return -1; // element not found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/>
              <a:t>    }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5" name="Google Shape;55;p14"/>
          <p:cNvSpPr txBox="1"/>
          <p:nvPr/>
        </p:nvSpPr>
        <p:spPr>
          <a:xfrm>
            <a:off x="7396825" y="1073475"/>
            <a:ext cx="30000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binary_search: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pusha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; input/output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mov ax,0C00h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int 21h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; base address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mov cx,32000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xor ax,ax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int 28h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shl ax,4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add ax,cx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mov es,ax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mov bx,es:[0]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dec bx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shl bx,2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add bx,ax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 mov si,bx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       	…</a:t>
            </a:r>
            <a:endParaRPr sz="1600"/>
          </a:p>
        </p:txBody>
      </p:sp>
      <p:cxnSp>
        <p:nvCxnSpPr>
          <p:cNvPr id="56" name="Google Shape;56;p14"/>
          <p:cNvCxnSpPr/>
          <p:nvPr/>
        </p:nvCxnSpPr>
        <p:spPr>
          <a:xfrm>
            <a:off x="6269375" y="756800"/>
            <a:ext cx="0" cy="55500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4"/>
          <p:cNvSpPr txBox="1"/>
          <p:nvPr/>
        </p:nvSpPr>
        <p:spPr>
          <a:xfrm>
            <a:off x="831575" y="5839150"/>
            <a:ext cx="5381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999999"/>
                </a:solidFill>
              </a:rPr>
              <a:t>А в чем принципиальная </a:t>
            </a:r>
            <a:r>
              <a:rPr lang="ru-RU" sz="2300">
                <a:solidFill>
                  <a:srgbClr val="999999"/>
                </a:solidFill>
              </a:rPr>
              <a:t>разница</a:t>
            </a:r>
            <a:r>
              <a:rPr lang="ru-RU" sz="2300">
                <a:solidFill>
                  <a:srgbClr val="999999"/>
                </a:solidFill>
              </a:rPr>
              <a:t>?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8" name="Google Shape;308;p41"/>
          <p:cNvSpPr txBox="1"/>
          <p:nvPr/>
        </p:nvSpPr>
        <p:spPr>
          <a:xfrm>
            <a:off x="997425" y="4242000"/>
            <a:ext cx="827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6000">
                <a:solidFill>
                  <a:schemeClr val="lt1"/>
                </a:solidFill>
              </a:rPr>
              <a:t>Side effects</a:t>
            </a:r>
            <a:endParaRPr b="1"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15" name="Google Shape;315;p42"/>
          <p:cNvSpPr txBox="1"/>
          <p:nvPr/>
        </p:nvSpPr>
        <p:spPr>
          <a:xfrm>
            <a:off x="1447500" y="915650"/>
            <a:ext cx="92970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500">
                <a:solidFill>
                  <a:schemeClr val="dk1"/>
                </a:solidFill>
              </a:rPr>
              <a:t>Побочные эффекты </a:t>
            </a:r>
            <a:r>
              <a:rPr lang="ru-RU" sz="2500">
                <a:solidFill>
                  <a:schemeClr val="dk1"/>
                </a:solidFill>
              </a:rPr>
              <a:t>(side effects)</a:t>
            </a:r>
            <a:r>
              <a:rPr b="1" lang="ru-RU" sz="2500">
                <a:solidFill>
                  <a:schemeClr val="dk1"/>
                </a:solidFill>
              </a:rPr>
              <a:t> </a:t>
            </a:r>
            <a:r>
              <a:rPr lang="ru-RU" sz="2500">
                <a:solidFill>
                  <a:schemeClr val="dk1"/>
                </a:solidFill>
              </a:rPr>
              <a:t>—</a:t>
            </a:r>
            <a:r>
              <a:rPr b="1" lang="ru-RU" sz="2500">
                <a:solidFill>
                  <a:schemeClr val="dk1"/>
                </a:solidFill>
              </a:rPr>
              <a:t> </a:t>
            </a:r>
            <a:r>
              <a:rPr lang="ru-RU" sz="2500">
                <a:solidFill>
                  <a:schemeClr val="dk1"/>
                </a:solidFill>
              </a:rPr>
              <a:t>любые действия работающей программы, изменяющие среду выполнения</a:t>
            </a:r>
            <a:endParaRPr sz="2500"/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4675" y="1962275"/>
            <a:ext cx="4775843" cy="44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/>
          <p:nvPr/>
        </p:nvSpPr>
        <p:spPr>
          <a:xfrm>
            <a:off x="5008025" y="2034200"/>
            <a:ext cx="654000" cy="18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4958975" y="1927550"/>
            <a:ext cx="75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Scala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5" name="Google Shape;325;p43"/>
          <p:cNvSpPr txBox="1"/>
          <p:nvPr/>
        </p:nvSpPr>
        <p:spPr>
          <a:xfrm>
            <a:off x="6045100" y="2617675"/>
            <a:ext cx="4540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/>
              <a:t>Side effect</a:t>
            </a:r>
            <a:r>
              <a:rPr lang="ru-RU" sz="2400"/>
              <a:t> - слон в посудной лавке нашего идеального функционального мира</a:t>
            </a:r>
            <a:endParaRPr sz="2400"/>
          </a:p>
        </p:txBody>
      </p:sp>
      <p:pic>
        <p:nvPicPr>
          <p:cNvPr id="326" name="Google Shape;3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601625"/>
            <a:ext cx="3585000" cy="532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875" y="1971675"/>
            <a:ext cx="5381700" cy="26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4"/>
          <p:cNvSpPr txBox="1"/>
          <p:nvPr/>
        </p:nvSpPr>
        <p:spPr>
          <a:xfrm>
            <a:off x="1364125" y="573700"/>
            <a:ext cx="87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999999"/>
                </a:solidFill>
              </a:rPr>
              <a:t>Примеры побочных эффектов</a:t>
            </a:r>
            <a:endParaRPr sz="2800">
              <a:solidFill>
                <a:srgbClr val="999999"/>
              </a:solidFill>
            </a:endParaRPr>
          </a:p>
        </p:txBody>
      </p:sp>
      <p:sp>
        <p:nvSpPr>
          <p:cNvPr id="335" name="Google Shape;335;p44"/>
          <p:cNvSpPr txBox="1"/>
          <p:nvPr/>
        </p:nvSpPr>
        <p:spPr>
          <a:xfrm>
            <a:off x="882000" y="1878000"/>
            <a:ext cx="5381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sz="2500"/>
              <a:t>Изменение глобальных переменных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sz="2500"/>
              <a:t>Взаимодействие с диском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sz="2500"/>
              <a:t>Взаимодействие с сетью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sz="2500"/>
              <a:t>Запрос в базу данных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ru-RU" sz="2500"/>
              <a:t>Нахождение случайного числа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и другие</a:t>
            </a:r>
            <a:endParaRPr sz="2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42" name="Google Shape;342;p45"/>
          <p:cNvSpPr txBox="1"/>
          <p:nvPr/>
        </p:nvSpPr>
        <p:spPr>
          <a:xfrm>
            <a:off x="1364125" y="573700"/>
            <a:ext cx="87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999999"/>
                </a:solidFill>
              </a:rPr>
              <a:t>Правила работы с побочными эффектами</a:t>
            </a:r>
            <a:endParaRPr sz="2800">
              <a:solidFill>
                <a:srgbClr val="999999"/>
              </a:solidFill>
            </a:endParaRPr>
          </a:p>
        </p:txBody>
      </p:sp>
      <p:sp>
        <p:nvSpPr>
          <p:cNvPr id="343" name="Google Shape;343;p45"/>
          <p:cNvSpPr txBox="1"/>
          <p:nvPr/>
        </p:nvSpPr>
        <p:spPr>
          <a:xfrm>
            <a:off x="959125" y="1908925"/>
            <a:ext cx="956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ru-RU" sz="2200">
                <a:solidFill>
                  <a:schemeClr val="dk1"/>
                </a:solidFill>
              </a:rPr>
              <a:t>Любое взаимодействие с внешним миром должно быть четко обозначено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ru-RU" sz="2200">
                <a:solidFill>
                  <a:schemeClr val="dk1"/>
                </a:solidFill>
              </a:rPr>
              <a:t>Любой результат взаимодействия с миром должен быть завернут в “безопасную” оболочку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ru-RU" sz="2200">
                <a:solidFill>
                  <a:schemeClr val="dk1"/>
                </a:solidFill>
              </a:rPr>
              <a:t>Для любого варианта возможного поведения стороннего эффекта необходимо четко указать сценарий реагирования.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800" y="1227150"/>
            <a:ext cx="9225675" cy="357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38" y="1226800"/>
            <a:ext cx="11003526" cy="359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47"/>
          <p:cNvCxnSpPr/>
          <p:nvPr/>
        </p:nvCxnSpPr>
        <p:spPr>
          <a:xfrm>
            <a:off x="6028900" y="3695125"/>
            <a:ext cx="4299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65" name="Google Shape;3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1400"/>
            <a:ext cx="11887202" cy="5195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750" y="345750"/>
            <a:ext cx="7242503" cy="607314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9"/>
          <p:cNvSpPr/>
          <p:nvPr/>
        </p:nvSpPr>
        <p:spPr>
          <a:xfrm>
            <a:off x="7502875" y="4872250"/>
            <a:ext cx="1173000" cy="552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613" y="1709425"/>
            <a:ext cx="5340775" cy="26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0"/>
          <p:cNvSpPr txBox="1"/>
          <p:nvPr/>
        </p:nvSpPr>
        <p:spPr>
          <a:xfrm>
            <a:off x="1364125" y="573700"/>
            <a:ext cx="87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999999"/>
                </a:solidFill>
              </a:rPr>
              <a:t>Тип Option</a:t>
            </a:r>
            <a:endParaRPr sz="2800">
              <a:solidFill>
                <a:srgbClr val="999999"/>
              </a:solidFill>
            </a:endParaRPr>
          </a:p>
        </p:txBody>
      </p:sp>
      <p:sp>
        <p:nvSpPr>
          <p:cNvPr id="382" name="Google Shape;382;p50"/>
          <p:cNvSpPr txBox="1"/>
          <p:nvPr/>
        </p:nvSpPr>
        <p:spPr>
          <a:xfrm>
            <a:off x="1169650" y="5051000"/>
            <a:ext cx="1023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/>
              <a:t>val maybePerson: Option[Person] = if (exists) Some(person) else None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4" name="Google Shape;64;p15"/>
          <p:cNvSpPr txBox="1"/>
          <p:nvPr/>
        </p:nvSpPr>
        <p:spPr>
          <a:xfrm>
            <a:off x="1081525" y="3699950"/>
            <a:ext cx="8278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6000">
                <a:solidFill>
                  <a:schemeClr val="lt1"/>
                </a:solidFill>
              </a:rPr>
              <a:t>Декларативное программирование</a:t>
            </a:r>
            <a:endParaRPr b="1"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89" name="Google Shape;3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00" y="1105475"/>
            <a:ext cx="10039350" cy="40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1"/>
          <p:cNvSpPr txBox="1"/>
          <p:nvPr/>
        </p:nvSpPr>
        <p:spPr>
          <a:xfrm>
            <a:off x="5517100" y="4473050"/>
            <a:ext cx="5895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0000"/>
                </a:solidFill>
              </a:rPr>
              <a:t>java.sql.SQLException: Error connecting to database.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0000"/>
                </a:solidFill>
              </a:rPr>
              <a:t>	at DatabaseConnection.main(Unknown Source)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0000"/>
                </a:solidFill>
              </a:rPr>
              <a:t>Caused by: java.net.SocketException: Connection reset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FF0000"/>
                </a:solidFill>
              </a:rPr>
              <a:t>	at java.base/sun.nio.ch.NioSocketImpl.implRead(NioSocketImpl.java:326)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>
                <a:solidFill>
                  <a:srgbClr val="FF0000"/>
                </a:solidFill>
              </a:rPr>
              <a:t>	... 3 more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97" name="Google Shape;397;p52"/>
          <p:cNvSpPr txBox="1"/>
          <p:nvPr/>
        </p:nvSpPr>
        <p:spPr>
          <a:xfrm>
            <a:off x="1364125" y="573700"/>
            <a:ext cx="87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999999"/>
                </a:solidFill>
              </a:rPr>
              <a:t>Тип Either</a:t>
            </a:r>
            <a:endParaRPr sz="2800">
              <a:solidFill>
                <a:srgbClr val="999999"/>
              </a:solidFill>
            </a:endParaRPr>
          </a:p>
        </p:txBody>
      </p:sp>
      <p:sp>
        <p:nvSpPr>
          <p:cNvPr id="398" name="Google Shape;398;p52"/>
          <p:cNvSpPr txBox="1"/>
          <p:nvPr/>
        </p:nvSpPr>
        <p:spPr>
          <a:xfrm>
            <a:off x="578850" y="4994900"/>
            <a:ext cx="1103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/>
              <a:t>val result: Either[String, Person] = if (exception) Left(errMsg) else Right(person)</a:t>
            </a:r>
            <a:endParaRPr sz="2400"/>
          </a:p>
        </p:txBody>
      </p:sp>
      <p:pic>
        <p:nvPicPr>
          <p:cNvPr id="399" name="Google Shape;3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75" y="1648750"/>
            <a:ext cx="5946650" cy="25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3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06" name="Google Shape;4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275" y="180325"/>
            <a:ext cx="8473441" cy="6497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4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13" name="Google Shape;4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88" y="962175"/>
            <a:ext cx="10676624" cy="48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20" name="Google Shape;4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875" y="991600"/>
            <a:ext cx="10650226" cy="42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27" name="Google Shape;427;p56"/>
          <p:cNvSpPr txBox="1"/>
          <p:nvPr/>
        </p:nvSpPr>
        <p:spPr>
          <a:xfrm>
            <a:off x="1364125" y="573700"/>
            <a:ext cx="87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999999"/>
                </a:solidFill>
              </a:rPr>
              <a:t>Подытожим</a:t>
            </a:r>
            <a:endParaRPr sz="2800">
              <a:solidFill>
                <a:srgbClr val="999999"/>
              </a:solidFill>
            </a:endParaRPr>
          </a:p>
        </p:txBody>
      </p:sp>
      <p:sp>
        <p:nvSpPr>
          <p:cNvPr id="428" name="Google Shape;428;p56"/>
          <p:cNvSpPr txBox="1"/>
          <p:nvPr/>
        </p:nvSpPr>
        <p:spPr>
          <a:xfrm>
            <a:off x="1816800" y="1665000"/>
            <a:ext cx="8558400" cy="35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400">
                <a:solidFill>
                  <a:schemeClr val="dk1"/>
                </a:solidFill>
              </a:rPr>
              <a:t>Основные тезисы функционального программирования: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Программа - это комбинация функций или других строгих объектов.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Никаких переменных, каждый объект - отдельная неизменяемая сущность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Каждая функция независима от внешнего мира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ru-RU" sz="2400">
                <a:solidFill>
                  <a:schemeClr val="dk1"/>
                </a:solidFill>
              </a:rPr>
              <a:t>На каждый вариант поведения дается однозначный сценарий поведения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5" name="Google Shape;435;p57"/>
          <p:cNvSpPr txBox="1"/>
          <p:nvPr/>
        </p:nvSpPr>
        <p:spPr>
          <a:xfrm>
            <a:off x="1718700" y="3059550"/>
            <a:ext cx="875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dk1"/>
                </a:solidFill>
              </a:rPr>
              <a:t>Зачем это вообще все нужно? Кратко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/>
          <p:nvPr>
            <p:ph idx="12" type="sldNum"/>
          </p:nvPr>
        </p:nvSpPr>
        <p:spPr>
          <a:xfrm>
            <a:off x="88544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2" name="Google Shape;442;p58"/>
          <p:cNvSpPr txBox="1"/>
          <p:nvPr/>
        </p:nvSpPr>
        <p:spPr>
          <a:xfrm>
            <a:off x="3498375" y="1484200"/>
            <a:ext cx="306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aphicFrame>
        <p:nvGraphicFramePr>
          <p:cNvPr id="443" name="Google Shape;443;p58"/>
          <p:cNvGraphicFramePr/>
          <p:nvPr/>
        </p:nvGraphicFramePr>
        <p:xfrm>
          <a:off x="1257000" y="53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{DB92AB28-EAE7-40F7-B7D0-7D8F9D23ED44}</a:tableStyleId>
              </a:tblPr>
              <a:tblGrid>
                <a:gridCol w="9678000"/>
              </a:tblGrid>
              <a:tr h="115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Алгоритм действий в голове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Функциональный код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Компилятор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Императивный код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5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</a:rPr>
                        <a:t>Hardware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444" name="Google Shape;444;p58"/>
          <p:cNvCxnSpPr/>
          <p:nvPr/>
        </p:nvCxnSpPr>
        <p:spPr>
          <a:xfrm>
            <a:off x="5987925" y="1443500"/>
            <a:ext cx="0" cy="59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58"/>
          <p:cNvCxnSpPr/>
          <p:nvPr/>
        </p:nvCxnSpPr>
        <p:spPr>
          <a:xfrm>
            <a:off x="5987925" y="2637950"/>
            <a:ext cx="0" cy="59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6" name="Google Shape;446;p58"/>
          <p:cNvCxnSpPr/>
          <p:nvPr/>
        </p:nvCxnSpPr>
        <p:spPr>
          <a:xfrm>
            <a:off x="5987925" y="3783575"/>
            <a:ext cx="0" cy="59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7" name="Google Shape;447;p58"/>
          <p:cNvCxnSpPr/>
          <p:nvPr/>
        </p:nvCxnSpPr>
        <p:spPr>
          <a:xfrm>
            <a:off x="5987925" y="4888575"/>
            <a:ext cx="0" cy="59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54" name="Google Shape;454;p59"/>
          <p:cNvSpPr txBox="1"/>
          <p:nvPr/>
        </p:nvSpPr>
        <p:spPr>
          <a:xfrm>
            <a:off x="997425" y="4242000"/>
            <a:ext cx="881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6000">
                <a:solidFill>
                  <a:schemeClr val="lt1"/>
                </a:solidFill>
              </a:rPr>
              <a:t>Ваши вопросы</a:t>
            </a:r>
            <a:endParaRPr b="1"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1" name="Google Shape;71;p16"/>
          <p:cNvSpPr txBox="1"/>
          <p:nvPr/>
        </p:nvSpPr>
        <p:spPr>
          <a:xfrm>
            <a:off x="1270200" y="2046200"/>
            <a:ext cx="96516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-RU" sz="2500">
                <a:solidFill>
                  <a:schemeClr val="dk1"/>
                </a:solidFill>
              </a:rPr>
              <a:t>Декларативное программирование</a:t>
            </a:r>
            <a:r>
              <a:rPr lang="ru-RU" sz="2500">
                <a:solidFill>
                  <a:schemeClr val="dk1"/>
                </a:solidFill>
              </a:rPr>
              <a:t> — парадигма программирования, в которой задается спецификация решения задачи, то есть описывается ожидаемый результат, а не способ его получения.</a:t>
            </a:r>
            <a:endParaRPr sz="2500"/>
          </a:p>
        </p:txBody>
      </p:sp>
      <p:sp>
        <p:nvSpPr>
          <p:cNvPr id="72" name="Google Shape;72;p16"/>
          <p:cNvSpPr txBox="1"/>
          <p:nvPr/>
        </p:nvSpPr>
        <p:spPr>
          <a:xfrm>
            <a:off x="8778250" y="3943400"/>
            <a:ext cx="831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/>
              <a:t>©Wiki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1401500" y="685800"/>
            <a:ext cx="709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999999"/>
                </a:solidFill>
              </a:rPr>
              <a:t>Давайте приготовим хлебушек</a:t>
            </a:r>
            <a:endParaRPr sz="3200">
              <a:solidFill>
                <a:srgbClr val="999999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950" y="1795625"/>
            <a:ext cx="5789952" cy="38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629750" y="1795625"/>
            <a:ext cx="53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Инструкция</a:t>
            </a:r>
            <a:endParaRPr sz="2000"/>
          </a:p>
        </p:txBody>
      </p:sp>
      <p:sp>
        <p:nvSpPr>
          <p:cNvPr id="82" name="Google Shape;82;p17"/>
          <p:cNvSpPr txBox="1"/>
          <p:nvPr/>
        </p:nvSpPr>
        <p:spPr>
          <a:xfrm>
            <a:off x="629750" y="2474700"/>
            <a:ext cx="5381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Подготовить </a:t>
            </a:r>
            <a:r>
              <a:rPr lang="ru-RU" sz="1600"/>
              <a:t>ингредиенты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Разогреть печь до 178 градусов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Каждый </a:t>
            </a:r>
            <a:r>
              <a:rPr lang="ru-RU" sz="1600"/>
              <a:t>ингредиент</a:t>
            </a:r>
            <a:r>
              <a:rPr lang="ru-RU" sz="1600"/>
              <a:t> по очереди замешать в миску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Положить миску со смесью в печь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Оставить печь выпекаться на 30 минут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Достать хлеб из печки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1009075" y="1420200"/>
            <a:ext cx="6970200" cy="1578900"/>
          </a:xfrm>
          <a:prstGeom prst="wedgeRoundRectCallout">
            <a:avLst>
              <a:gd fmla="val -50000" name="adj1"/>
              <a:gd fmla="val 77228" name="adj2"/>
              <a:gd fmla="val 0" name="adj3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1280025" y="1479975"/>
            <a:ext cx="7091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А если я не хочу готовить сам?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91" name="Google Shape;91;p18"/>
          <p:cNvSpPr/>
          <p:nvPr/>
        </p:nvSpPr>
        <p:spPr>
          <a:xfrm flipH="1">
            <a:off x="4786700" y="3263750"/>
            <a:ext cx="6970200" cy="1578900"/>
          </a:xfrm>
          <a:prstGeom prst="wedgeRoundRectCallout">
            <a:avLst>
              <a:gd fmla="val -50000" name="adj1"/>
              <a:gd fmla="val 77228" name="adj2"/>
              <a:gd fmla="val 0" name="adj3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5915750" y="3653000"/>
            <a:ext cx="471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Пошли в ресторан!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625" y="1534450"/>
            <a:ext cx="5981175" cy="39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/>
          <p:nvPr/>
        </p:nvSpPr>
        <p:spPr>
          <a:xfrm>
            <a:off x="5867625" y="1699200"/>
            <a:ext cx="2037000" cy="775500"/>
          </a:xfrm>
          <a:prstGeom prst="wedgeRoundRectCallout">
            <a:avLst>
              <a:gd fmla="val 25225" name="adj1"/>
              <a:gd fmla="val 7048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5951725" y="1779150"/>
            <a:ext cx="199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Как это вы забыли что такое хлеб?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1401500" y="685800"/>
            <a:ext cx="709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999999"/>
                </a:solidFill>
              </a:rPr>
              <a:t>Не все так просто</a:t>
            </a:r>
            <a:endParaRPr sz="3200">
              <a:solidFill>
                <a:srgbClr val="999999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1111850" y="1663100"/>
            <a:ext cx="53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629750" y="1795625"/>
            <a:ext cx="453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Спецификация</a:t>
            </a:r>
            <a:endParaRPr sz="2000"/>
          </a:p>
        </p:txBody>
      </p:sp>
      <p:sp>
        <p:nvSpPr>
          <p:cNvPr id="105" name="Google Shape;105;p19"/>
          <p:cNvSpPr txBox="1"/>
          <p:nvPr/>
        </p:nvSpPr>
        <p:spPr>
          <a:xfrm>
            <a:off x="523225" y="2474700"/>
            <a:ext cx="49893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Хлеб</a:t>
            </a:r>
            <a:r>
              <a:rPr lang="ru-RU" sz="1600">
                <a:solidFill>
                  <a:schemeClr val="dk1"/>
                </a:solidFill>
              </a:rPr>
              <a:t> - продукт, получаемый из печи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Печь с готовым хлебом</a:t>
            </a:r>
            <a:r>
              <a:rPr lang="ru-RU" sz="1600">
                <a:solidFill>
                  <a:schemeClr val="dk1"/>
                </a:solidFill>
              </a:rPr>
              <a:t> - печь, в которой лежит чаша с ингредиентами, разогретая до 178 градусов, а потом работающая в течении 30 минут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Чаша с ингредиентами</a:t>
            </a:r>
            <a:r>
              <a:rPr lang="ru-RU" sz="1600">
                <a:solidFill>
                  <a:schemeClr val="dk1"/>
                </a:solidFill>
              </a:rPr>
              <a:t> - пустая чаша, в которую вмешали необходимые ингредиенты</a:t>
            </a:r>
            <a:endParaRPr sz="1600">
              <a:solidFill>
                <a:schemeClr val="dk1"/>
              </a:solidFill>
            </a:endParaRPr>
          </a:p>
        </p:txBody>
      </p:sp>
      <p:grpSp>
        <p:nvGrpSpPr>
          <p:cNvPr id="106" name="Google Shape;106;p19"/>
          <p:cNvGrpSpPr/>
          <p:nvPr/>
        </p:nvGrpSpPr>
        <p:grpSpPr>
          <a:xfrm>
            <a:off x="5909675" y="3823175"/>
            <a:ext cx="2083600" cy="831300"/>
            <a:chOff x="5909675" y="3823175"/>
            <a:chExt cx="2083600" cy="831300"/>
          </a:xfrm>
        </p:grpSpPr>
        <p:sp>
          <p:nvSpPr>
            <p:cNvPr id="107" name="Google Shape;107;p19"/>
            <p:cNvSpPr/>
            <p:nvPr/>
          </p:nvSpPr>
          <p:spPr>
            <a:xfrm>
              <a:off x="5909675" y="3851075"/>
              <a:ext cx="2037000" cy="775500"/>
            </a:xfrm>
            <a:prstGeom prst="wedgeRoundRectCallout">
              <a:avLst>
                <a:gd fmla="val 29121" name="adj1"/>
                <a:gd fmla="val -71896" name="adj2"/>
                <a:gd fmla="val 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9"/>
            <p:cNvSpPr txBox="1"/>
            <p:nvPr/>
          </p:nvSpPr>
          <p:spPr>
            <a:xfrm>
              <a:off x="5993775" y="3823175"/>
              <a:ext cx="1999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/>
                <a:t>Меня не интересует как именно вы это будете делать!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626075" y="1702175"/>
            <a:ext cx="538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Инструкция</a:t>
            </a:r>
            <a:endParaRPr sz="2000"/>
          </a:p>
        </p:txBody>
      </p:sp>
      <p:sp>
        <p:nvSpPr>
          <p:cNvPr id="116" name="Google Shape;116;p20"/>
          <p:cNvSpPr txBox="1"/>
          <p:nvPr/>
        </p:nvSpPr>
        <p:spPr>
          <a:xfrm>
            <a:off x="629750" y="2474700"/>
            <a:ext cx="5381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Подготовить ингредиенты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Разогреть печь до 178 градусов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Каждый ингредиент по очереди замешать в миску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Положить миску со смесью в печь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Оставить печь выпекаться на 30 минут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600"/>
              <a:t>Достать хлеб из печки</a:t>
            </a:r>
            <a:endParaRPr sz="1600"/>
          </a:p>
        </p:txBody>
      </p:sp>
      <p:sp>
        <p:nvSpPr>
          <p:cNvPr id="117" name="Google Shape;117;p20"/>
          <p:cNvSpPr txBox="1"/>
          <p:nvPr/>
        </p:nvSpPr>
        <p:spPr>
          <a:xfrm>
            <a:off x="6530975" y="1550975"/>
            <a:ext cx="538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6579500" y="1702175"/>
            <a:ext cx="453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Спецификация</a:t>
            </a:r>
            <a:endParaRPr sz="2000"/>
          </a:p>
        </p:txBody>
      </p:sp>
      <p:sp>
        <p:nvSpPr>
          <p:cNvPr id="119" name="Google Shape;119;p20"/>
          <p:cNvSpPr txBox="1"/>
          <p:nvPr/>
        </p:nvSpPr>
        <p:spPr>
          <a:xfrm>
            <a:off x="6353450" y="2325050"/>
            <a:ext cx="49893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Хлеб</a:t>
            </a:r>
            <a:r>
              <a:rPr lang="ru-RU" sz="1600">
                <a:solidFill>
                  <a:schemeClr val="dk1"/>
                </a:solidFill>
              </a:rPr>
              <a:t> - продукт, получаемый из печи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Печь с готовым хлебом</a:t>
            </a:r>
            <a:r>
              <a:rPr lang="ru-RU" sz="1600">
                <a:solidFill>
                  <a:schemeClr val="dk1"/>
                </a:solidFill>
              </a:rPr>
              <a:t> - печь, в которой лежит чаша с ингредиентами, разогретая до 178 градусов, а потом работающая в течении 30 минут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Чаша с ингредиентами</a:t>
            </a:r>
            <a:r>
              <a:rPr lang="ru-RU" sz="1600">
                <a:solidFill>
                  <a:schemeClr val="dk1"/>
                </a:solidFill>
              </a:rPr>
              <a:t> - пустая чаша, в которую вмешали необходимые ингредиенты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120" name="Google Shape;120;p20"/>
          <p:cNvCxnSpPr/>
          <p:nvPr/>
        </p:nvCxnSpPr>
        <p:spPr>
          <a:xfrm>
            <a:off x="6269375" y="1466900"/>
            <a:ext cx="0" cy="43821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0"/>
          <p:cNvSpPr txBox="1"/>
          <p:nvPr/>
        </p:nvSpPr>
        <p:spPr>
          <a:xfrm>
            <a:off x="1596800" y="5344400"/>
            <a:ext cx="344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/>
              <a:t>Императивный стиль</a:t>
            </a:r>
            <a:endParaRPr sz="2400"/>
          </a:p>
        </p:txBody>
      </p:sp>
      <p:sp>
        <p:nvSpPr>
          <p:cNvPr id="122" name="Google Shape;122;p20"/>
          <p:cNvSpPr txBox="1"/>
          <p:nvPr/>
        </p:nvSpPr>
        <p:spPr>
          <a:xfrm>
            <a:off x="7443050" y="5344400"/>
            <a:ext cx="344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/>
              <a:t>Декларативный стиль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